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6" r:id="rId9"/>
    <p:sldId id="267" r:id="rId10"/>
    <p:sldId id="268" r:id="rId11"/>
    <p:sldId id="271" r:id="rId12"/>
    <p:sldId id="272" r:id="rId13"/>
    <p:sldId id="273" r:id="rId14"/>
    <p:sldId id="274" r:id="rId15"/>
    <p:sldId id="275" r:id="rId16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158984" y="1792224"/>
            <a:ext cx="990599" cy="304799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fld id="{93A37672-62AA-4D24-987A-5089C3BA5FA3}" type="datetimeFigureOut">
              <a:rPr lang="hu-HU" smtClean="0"/>
              <a:t>2025. 12. 01.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1976" y="3227832"/>
            <a:ext cx="3867912" cy="310896"/>
          </a:xfrm>
        </p:spPr>
        <p:txBody>
          <a:bodyPr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endParaRPr lang="hu-HU"/>
          </a:p>
        </p:txBody>
      </p:sp>
      <p:sp>
        <p:nvSpPr>
          <p:cNvPr id="8" name="Rectangle 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224C9A56-8E70-414E-B7DB-10FD51F2B6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97379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8825659" cy="706964"/>
          </a:xfrm>
          <a:prstGeom prst="rect">
            <a:avLst/>
          </a:prstGeom>
        </p:spPr>
        <p:txBody>
          <a:bodyPr anchor="ctr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37672-62AA-4D24-987A-5089C3BA5FA3}" type="datetimeFigureOut">
              <a:rPr lang="hu-HU" smtClean="0"/>
              <a:t>2025. 12. 01.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9A56-8E70-414E-B7DB-10FD51F2B6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70652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9192"/>
            <a:ext cx="4343400" cy="2286000"/>
          </a:xfrm>
          <a:prstGeom prst="rect">
            <a:avLst/>
          </a:prstGeom>
        </p:spPr>
        <p:txBody>
          <a:bodyPr anchor="ctr" anchorCtr="0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4576" y="2679192"/>
            <a:ext cx="3758184" cy="2286000"/>
          </a:xfrm>
        </p:spPr>
        <p:txBody>
          <a:bodyPr anchor="ctr" anchorCtr="0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37672-62AA-4D24-987A-5089C3BA5FA3}" type="datetimeFigureOut">
              <a:rPr lang="hu-HU" smtClean="0"/>
              <a:t>2025. 12. 01.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hu-HU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9A56-8E70-414E-B7DB-10FD51F2B6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0814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8032" cy="3416301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76" y="2603500"/>
            <a:ext cx="4828032" cy="341630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37672-62AA-4D24-987A-5089C3BA5FA3}" type="datetimeFigureOut">
              <a:rPr lang="hu-HU" smtClean="0"/>
              <a:t>2025. 12. 01.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9A56-8E70-414E-B7DB-10FD51F2B6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09096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69264"/>
            <a:ext cx="8825659" cy="704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98448"/>
            <a:ext cx="4828032" cy="2843784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1" y="3187921"/>
            <a:ext cx="4825160" cy="2854311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37672-62AA-4D24-987A-5089C3BA5FA3}" type="datetimeFigureOut">
              <a:rPr lang="hu-HU" smtClean="0"/>
              <a:t>2025. 12. 01.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9A56-8E70-414E-B7DB-10FD51F2B6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14201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37672-62AA-4D24-987A-5089C3BA5FA3}" type="datetimeFigureOut">
              <a:rPr lang="hu-HU" smtClean="0"/>
              <a:t>2025. 12. 01.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9A56-8E70-414E-B7DB-10FD51F2B6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40800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37672-62AA-4D24-987A-5089C3BA5FA3}" type="datetimeFigureOut">
              <a:rPr lang="hu-HU" smtClean="0"/>
              <a:t>2025. 12. 01.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Rectangle 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9A56-8E70-414E-B7DB-10FD51F2B6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33540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298448"/>
            <a:ext cx="2793159" cy="1597152"/>
          </a:xfrm>
          <a:prstGeom prst="rect">
            <a:avLst/>
          </a:prstGeo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9008" y="1447800"/>
            <a:ext cx="5195997" cy="4572000"/>
          </a:xfrm>
        </p:spPr>
        <p:txBody>
          <a:bodyPr anchor="ctr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3" y="3129280"/>
            <a:ext cx="279315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37672-62AA-4D24-987A-5089C3BA5FA3}" type="datetimeFigureOut">
              <a:rPr lang="hu-HU" smtClean="0"/>
              <a:t>2025. 12. 01.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9A56-8E70-414E-B7DB-10FD51F2B6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07511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37672-62AA-4D24-987A-5089C3BA5FA3}" type="datetimeFigureOut">
              <a:rPr lang="hu-HU" smtClean="0"/>
              <a:t>2025. 12. 01.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9A56-8E70-414E-B7DB-10FD51F2B6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15762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4969927"/>
            <a:ext cx="882565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7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37672-62AA-4D24-987A-5089C3BA5FA3}" type="datetimeFigureOut">
              <a:rPr lang="hu-HU" smtClean="0"/>
              <a:t>2025. 12. 01.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9A56-8E70-414E-B7DB-10FD51F2B6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93628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0704"/>
            <a:ext cx="8833104" cy="1371600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2144" y="3547872"/>
            <a:ext cx="8825659" cy="2478024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37672-62AA-4D24-987A-5089C3BA5FA3}" type="datetimeFigureOut">
              <a:rPr lang="hu-HU" smtClean="0"/>
              <a:t>2025. 12. 01.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9A56-8E70-414E-B7DB-10FD51F2B6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30935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2" name="TextBox 11"/>
          <p:cNvSpPr txBox="1"/>
          <p:nvPr/>
        </p:nvSpPr>
        <p:spPr bwMode="gray">
          <a:xfrm>
            <a:off x="898295" y="59676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 bwMode="gray">
          <a:xfrm>
            <a:off x="9715063" y="2629300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698249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 bwMode="gray">
          <a:xfrm>
            <a:off x="1945945" y="3679987"/>
            <a:ext cx="7725772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8"/>
            <a:ext cx="8825659" cy="997858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37672-62AA-4D24-987A-5089C3BA5FA3}" type="datetimeFigureOut">
              <a:rPr lang="hu-HU" smtClean="0"/>
              <a:t>2025. 12. 01.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23" name="Rectangle 2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9A56-8E70-414E-B7DB-10FD51F2B6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561959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3525"/>
            <a:ext cx="8865623" cy="1819656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9200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37672-62AA-4D24-987A-5089C3BA5FA3}" type="datetimeFigureOut">
              <a:rPr lang="hu-HU" smtClean="0"/>
              <a:t>2025. 12. 01.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9A56-8E70-414E-B7DB-10FD51F2B6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008514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312916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79764"/>
            <a:ext cx="3129168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5380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4"/>
            <a:ext cx="3145380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595032"/>
            <a:ext cx="3161029" cy="58473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79764"/>
            <a:ext cx="3161029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991" y="2603500"/>
            <a:ext cx="32564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5824" y="2603500"/>
            <a:ext cx="0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37672-62AA-4D24-987A-5089C3BA5FA3}" type="datetimeFigureOut">
              <a:rPr lang="hu-HU" smtClean="0"/>
              <a:t>2025. 12. 01.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9A56-8E70-414E-B7DB-10FD51F2B6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69151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5"/>
            <a:ext cx="3050438" cy="57626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0916"/>
            <a:ext cx="2691242" cy="15840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7"/>
            <a:ext cx="3050438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8"/>
            <a:ext cx="3050438" cy="91257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3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3" y="5109107"/>
            <a:ext cx="3050438" cy="91794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245" y="2603500"/>
            <a:ext cx="1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7352" y="2603500"/>
            <a:ext cx="0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37672-62AA-4D24-987A-5089C3BA5FA3}" type="datetimeFigureOut">
              <a:rPr lang="hu-HU" smtClean="0"/>
              <a:t>2025. 12. 01.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9A56-8E70-414E-B7DB-10FD51F2B6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523879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595033"/>
            <a:ext cx="8825659" cy="3424768"/>
          </a:xfrm>
        </p:spPr>
        <p:txBody>
          <a:bodyPr vert="eaVert" anchor="t" anchorCtr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37672-62AA-4D24-987A-5089C3BA5FA3}" type="datetimeFigureOut">
              <a:rPr lang="hu-HU" smtClean="0"/>
              <a:t>2025. 12. 01.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9A56-8E70-414E-B7DB-10FD51F2B6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338782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6"/>
            <a:ext cx="1441567" cy="4748591"/>
          </a:xfrm>
          <a:prstGeom prst="rect">
            <a:avLst/>
          </a:prstGeom>
        </p:spPr>
        <p:txBody>
          <a:bodyPr vert="eaVert" anchor="b" anchorCtr="0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5"/>
            <a:ext cx="6256025" cy="4748591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37672-62AA-4D24-987A-5089C3BA5FA3}" type="datetimeFigureOut">
              <a:rPr lang="hu-HU" smtClean="0"/>
              <a:t>2025. 12. 01.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20" name="Rectangle 1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9A56-8E70-414E-B7DB-10FD51F2B6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95907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7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0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2760" y="6391656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3A37672-62AA-4D24-987A-5089C3BA5FA3}" type="datetimeFigureOut">
              <a:rPr lang="hu-HU" smtClean="0"/>
              <a:t>2025. 12. 01.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7784" y="6391656"/>
            <a:ext cx="3867912" cy="310896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hu-HU"/>
          </a:p>
        </p:txBody>
      </p:sp>
      <p:sp>
        <p:nvSpPr>
          <p:cNvPr id="29" name="Rectangle 2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224C9A56-8E70-414E-B7DB-10FD51F2B6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99762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54955" y="2049517"/>
            <a:ext cx="8825658" cy="1634788"/>
          </a:xfrm>
        </p:spPr>
        <p:txBody>
          <a:bodyPr>
            <a:normAutofit fontScale="90000"/>
          </a:bodyPr>
          <a:lstStyle/>
          <a:p>
            <a:r>
              <a:rPr lang="hu-HU" sz="2200" dirty="0" smtClean="0">
                <a:latin typeface="Garamond" panose="02020404030301010803" pitchFamily="18" charset="0"/>
              </a:rPr>
              <a:t>Kommunikációs csoport</a:t>
            </a:r>
            <a:br>
              <a:rPr lang="hu-HU" sz="2200" dirty="0" smtClean="0">
                <a:latin typeface="Garamond" panose="02020404030301010803" pitchFamily="18" charset="0"/>
              </a:rPr>
            </a:br>
            <a:r>
              <a:rPr lang="hu-HU" sz="4800" dirty="0" smtClean="0">
                <a:latin typeface="Garamond" panose="02020404030301010803" pitchFamily="18" charset="0"/>
              </a:rPr>
              <a:t/>
            </a:r>
            <a:br>
              <a:rPr lang="hu-HU" sz="4800" dirty="0" smtClean="0">
                <a:latin typeface="Garamond" panose="02020404030301010803" pitchFamily="18" charset="0"/>
              </a:rPr>
            </a:br>
            <a:r>
              <a:rPr lang="hu-HU" sz="4800" dirty="0" smtClean="0">
                <a:latin typeface="Garamond" panose="02020404030301010803" pitchFamily="18" charset="0"/>
              </a:rPr>
              <a:t>Könyvtárlátogatói </a:t>
            </a:r>
            <a:r>
              <a:rPr lang="hu-HU" sz="4800" dirty="0" smtClean="0">
                <a:latin typeface="Garamond" panose="02020404030301010803" pitchFamily="18" charset="0"/>
              </a:rPr>
              <a:t>elégedettség- </a:t>
            </a:r>
            <a:br>
              <a:rPr lang="hu-HU" sz="4800" dirty="0" smtClean="0">
                <a:latin typeface="Garamond" panose="02020404030301010803" pitchFamily="18" charset="0"/>
              </a:rPr>
            </a:br>
            <a:r>
              <a:rPr lang="hu-HU" sz="4800" dirty="0" smtClean="0">
                <a:latin typeface="Garamond" panose="02020404030301010803" pitchFamily="18" charset="0"/>
              </a:rPr>
              <a:t>és igényfelmérés kiértékelése</a:t>
            </a:r>
            <a:endParaRPr lang="hu-HU" sz="4800" dirty="0">
              <a:latin typeface="Garamond" panose="02020404030301010803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54955" y="4819422"/>
            <a:ext cx="8825658" cy="861420"/>
          </a:xfrm>
        </p:spPr>
        <p:txBody>
          <a:bodyPr>
            <a:normAutofit fontScale="77500" lnSpcReduction="20000"/>
          </a:bodyPr>
          <a:lstStyle/>
          <a:p>
            <a:r>
              <a:rPr lang="hu-HU" b="1" dirty="0"/>
              <a:t>A felmérés időszaka: </a:t>
            </a:r>
            <a:r>
              <a:rPr lang="hu-HU" b="1" dirty="0" smtClean="0"/>
              <a:t>2025. </a:t>
            </a:r>
            <a:r>
              <a:rPr lang="hu-HU" b="1" dirty="0"/>
              <a:t>szeptember-október</a:t>
            </a:r>
          </a:p>
          <a:p>
            <a:r>
              <a:rPr lang="hu-HU" b="1" dirty="0"/>
              <a:t>Beérkezett válaszok száma: </a:t>
            </a:r>
            <a:r>
              <a:rPr lang="hu-HU" b="1" dirty="0" smtClean="0"/>
              <a:t>415 </a:t>
            </a:r>
            <a:r>
              <a:rPr lang="hu-HU" b="1" dirty="0"/>
              <a:t>db </a:t>
            </a:r>
            <a:endParaRPr lang="hu-HU" b="1" dirty="0" smtClean="0"/>
          </a:p>
          <a:p>
            <a:r>
              <a:rPr lang="hu-HU" b="1" dirty="0" smtClean="0"/>
              <a:t>(papíralapú és </a:t>
            </a:r>
            <a:r>
              <a:rPr lang="hu-HU" b="1" dirty="0"/>
              <a:t>online kitöltés útján)</a:t>
            </a:r>
          </a:p>
          <a:p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47681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4800" dirty="0" smtClean="0">
                <a:latin typeface="Garamond" panose="02020404030301010803" pitchFamily="18" charset="0"/>
              </a:rPr>
              <a:t>A kérdőív célja</a:t>
            </a:r>
            <a:endParaRPr lang="hu-HU" sz="4800" dirty="0">
              <a:latin typeface="Garamond" panose="02020404030301010803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87091" y="2571757"/>
            <a:ext cx="8825659" cy="3416300"/>
          </a:xfrm>
        </p:spPr>
        <p:txBody>
          <a:bodyPr>
            <a:normAutofit/>
          </a:bodyPr>
          <a:lstStyle/>
          <a:p>
            <a:r>
              <a:rPr lang="hu-HU" sz="2400" dirty="0" smtClean="0">
                <a:latin typeface="Garamond" panose="02020404030301010803" pitchFamily="18" charset="0"/>
              </a:rPr>
              <a:t>felmérni látogatóink </a:t>
            </a:r>
            <a:r>
              <a:rPr lang="hu-HU" sz="2400" dirty="0">
                <a:latin typeface="Garamond" panose="02020404030301010803" pitchFamily="18" charset="0"/>
              </a:rPr>
              <a:t>elégedettségét az </a:t>
            </a:r>
            <a:r>
              <a:rPr lang="hu-HU" sz="2400" b="1" dirty="0">
                <a:latin typeface="Garamond" panose="02020404030301010803" pitchFamily="18" charset="0"/>
              </a:rPr>
              <a:t>új </a:t>
            </a:r>
            <a:r>
              <a:rPr lang="hu-HU" sz="2400" b="1" dirty="0" smtClean="0">
                <a:latin typeface="Garamond" panose="02020404030301010803" pitchFamily="18" charset="0"/>
              </a:rPr>
              <a:t>tereinkkel </a:t>
            </a:r>
            <a:r>
              <a:rPr lang="hu-HU" sz="2400" dirty="0" smtClean="0">
                <a:latin typeface="Garamond" panose="02020404030301010803" pitchFamily="18" charset="0"/>
              </a:rPr>
              <a:t>kapcsolatban</a:t>
            </a:r>
          </a:p>
          <a:p>
            <a:r>
              <a:rPr lang="hu-HU" sz="2400" dirty="0" smtClean="0">
                <a:latin typeface="Garamond" panose="02020404030301010803" pitchFamily="18" charset="0"/>
              </a:rPr>
              <a:t>reflektálni </a:t>
            </a:r>
            <a:r>
              <a:rPr lang="hu-HU" sz="2400" dirty="0">
                <a:latin typeface="Garamond" panose="02020404030301010803" pitchFamily="18" charset="0"/>
              </a:rPr>
              <a:t>a tavalyi (2024-es) könyvtárlátogatói elégedettség- és igényfelmérő kérdőívre, amelyben </a:t>
            </a:r>
            <a:r>
              <a:rPr lang="hu-HU" sz="2400" b="1" dirty="0">
                <a:latin typeface="Garamond" panose="02020404030301010803" pitchFamily="18" charset="0"/>
              </a:rPr>
              <a:t>új szolgáltatásainkkal </a:t>
            </a:r>
            <a:r>
              <a:rPr lang="hu-HU" sz="2400" dirty="0">
                <a:latin typeface="Garamond" panose="02020404030301010803" pitchFamily="18" charset="0"/>
              </a:rPr>
              <a:t>kapcsolatban vizsgáltuk a látogatók elégedettségét, illetve </a:t>
            </a:r>
            <a:r>
              <a:rPr lang="hu-HU" sz="2400" b="1" dirty="0">
                <a:latin typeface="Garamond" panose="02020404030301010803" pitchFamily="18" charset="0"/>
              </a:rPr>
              <a:t>belső tereink átalakításáról</a:t>
            </a:r>
            <a:r>
              <a:rPr lang="hu-HU" sz="2400" dirty="0">
                <a:latin typeface="Garamond" panose="02020404030301010803" pitchFamily="18" charset="0"/>
              </a:rPr>
              <a:t> kértük ki véleményüket.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814" y="4122464"/>
            <a:ext cx="2138855" cy="2138855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290" y="5500822"/>
            <a:ext cx="2697063" cy="62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52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Garamond" panose="02020404030301010803" pitchFamily="18" charset="0"/>
              </a:rPr>
              <a:t>1. Találkozott-e már a földszinti önkiszolgáló pultról készített tájékoztató videóinkkal? </a:t>
            </a:r>
          </a:p>
        </p:txBody>
      </p:sp>
      <p:pic>
        <p:nvPicPr>
          <p:cNvPr id="4" name="Kép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91" y="3167346"/>
            <a:ext cx="9754784" cy="3023246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1154954" y="2543504"/>
            <a:ext cx="14029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>
                <a:latin typeface="Garamond" panose="02020404030301010803" pitchFamily="18" charset="0"/>
              </a:rPr>
              <a:t>414 válasz</a:t>
            </a:r>
            <a:endParaRPr lang="hu-HU" sz="24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701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154954" y="921117"/>
            <a:ext cx="9922949" cy="706964"/>
          </a:xfrm>
        </p:spPr>
        <p:txBody>
          <a:bodyPr/>
          <a:lstStyle/>
          <a:p>
            <a:r>
              <a:rPr lang="hu-HU" dirty="0">
                <a:latin typeface="Garamond" panose="02020404030301010803" pitchFamily="18" charset="0"/>
              </a:rPr>
              <a:t>2. a) Amennyiben találkozott az említett tájékoztató videókkal, mennyire ítélte meg hasznosnak?</a:t>
            </a:r>
          </a:p>
        </p:txBody>
      </p:sp>
      <p:pic>
        <p:nvPicPr>
          <p:cNvPr id="4" name="Kép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514" y="2785243"/>
            <a:ext cx="8166537" cy="3510454"/>
          </a:xfrm>
          <a:prstGeom prst="rect">
            <a:avLst/>
          </a:prstGeom>
          <a:noFill/>
        </p:spPr>
      </p:pic>
      <p:sp>
        <p:nvSpPr>
          <p:cNvPr id="5" name="Szövegdoboz 4"/>
          <p:cNvSpPr txBox="1"/>
          <p:nvPr/>
        </p:nvSpPr>
        <p:spPr>
          <a:xfrm>
            <a:off x="1154954" y="2415911"/>
            <a:ext cx="14029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>
                <a:latin typeface="Garamond" panose="02020404030301010803" pitchFamily="18" charset="0"/>
              </a:rPr>
              <a:t>102 válasz</a:t>
            </a:r>
            <a:endParaRPr lang="hu-HU" sz="24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56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9176715" cy="706964"/>
          </a:xfrm>
        </p:spPr>
        <p:txBody>
          <a:bodyPr/>
          <a:lstStyle/>
          <a:p>
            <a:r>
              <a:rPr lang="hu-HU" dirty="0">
                <a:latin typeface="Garamond" panose="02020404030301010803" pitchFamily="18" charset="0"/>
              </a:rPr>
              <a:t>2. b) Ha nem találta hasznosnak, mi ennek az oka, illetve milyen egyéb segédletet javasol?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157" y="1524008"/>
            <a:ext cx="5333992" cy="5333992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1224622" y="2508068"/>
            <a:ext cx="1181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27 válasz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52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églalap 5"/>
          <p:cNvSpPr/>
          <p:nvPr/>
        </p:nvSpPr>
        <p:spPr>
          <a:xfrm>
            <a:off x="1040524" y="607147"/>
            <a:ext cx="9837683" cy="1065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dirty="0" smtClean="0">
                <a:solidFill>
                  <a:schemeClr val="bg1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3.)  </a:t>
            </a:r>
            <a:r>
              <a:rPr lang="hu-HU" sz="2800" dirty="0" smtClean="0">
                <a:solidFill>
                  <a:schemeClr val="bg1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Előző </a:t>
            </a:r>
            <a:r>
              <a:rPr lang="hu-HU" sz="3200" dirty="0" smtClean="0">
                <a:solidFill>
                  <a:schemeClr val="bg1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felmérésünk</a:t>
            </a:r>
            <a:r>
              <a:rPr lang="hu-HU" sz="2800" dirty="0" smtClean="0">
                <a:solidFill>
                  <a:schemeClr val="bg1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eredményeként az Amerikai Kuckó régi helyén egy tágasabb folyóirat-olvasót alakítottunk ki a földszinten.</a:t>
            </a:r>
            <a:endParaRPr lang="hu-HU" sz="2400" dirty="0">
              <a:solidFill>
                <a:schemeClr val="bg1"/>
              </a:solidFill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1040524" y="1604720"/>
            <a:ext cx="46192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000" dirty="0" smtClean="0">
                <a:solidFill>
                  <a:schemeClr val="bg1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a) Mennyire elégedett az új tér kialakításával?</a:t>
            </a:r>
            <a:endParaRPr lang="hu-HU" sz="20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pic>
        <p:nvPicPr>
          <p:cNvPr id="9" name="Kép 8" descr="3a_kérdé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068" y="2890345"/>
            <a:ext cx="7168056" cy="3668111"/>
          </a:xfrm>
          <a:prstGeom prst="rect">
            <a:avLst/>
          </a:prstGeom>
          <a:noFill/>
        </p:spPr>
      </p:pic>
      <p:sp>
        <p:nvSpPr>
          <p:cNvPr id="8" name="Szövegdoboz 7"/>
          <p:cNvSpPr txBox="1"/>
          <p:nvPr/>
        </p:nvSpPr>
        <p:spPr>
          <a:xfrm>
            <a:off x="1040524" y="2510502"/>
            <a:ext cx="14029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>
                <a:latin typeface="Garamond" panose="02020404030301010803" pitchFamily="18" charset="0"/>
              </a:rPr>
              <a:t>361 válasz</a:t>
            </a:r>
            <a:endParaRPr lang="hu-HU" sz="24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58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1154954" y="623556"/>
            <a:ext cx="9543393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800" dirty="0" smtClean="0">
                <a:solidFill>
                  <a:schemeClr val="bg1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3.)  Előző felmérésünk eredményeként az Amerikai Kuckó régi helyén egy tágasabb folyóirat-olvasót alakítottunk ki a földszinten.</a:t>
            </a:r>
            <a:endParaRPr lang="hu-HU" sz="1200" dirty="0">
              <a:solidFill>
                <a:schemeClr val="bg1"/>
              </a:solidFill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1154954" y="1637936"/>
            <a:ext cx="3962047" cy="411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hu-HU" sz="2000" dirty="0" smtClean="0">
                <a:solidFill>
                  <a:schemeClr val="bg1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b) Ha nem elégedett, min változtatna?</a:t>
            </a:r>
            <a:endParaRPr lang="hu-HU" dirty="0">
              <a:solidFill>
                <a:schemeClr val="bg1"/>
              </a:solidFill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66" r="-351" b="23637"/>
          <a:stretch/>
        </p:blipFill>
        <p:spPr>
          <a:xfrm>
            <a:off x="2580440" y="2469931"/>
            <a:ext cx="6632028" cy="3872547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1288869" y="2760617"/>
            <a:ext cx="1181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30 válasz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278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7652715" cy="706964"/>
          </a:xfrm>
        </p:spPr>
        <p:txBody>
          <a:bodyPr/>
          <a:lstStyle/>
          <a:p>
            <a:r>
              <a:rPr lang="hu-HU" sz="3200" dirty="0">
                <a:latin typeface="Garamond" panose="02020404030301010803" pitchFamily="18" charset="0"/>
              </a:rPr>
              <a:t>4.)  Milyen rendszerességgel látogatja </a:t>
            </a:r>
            <a:r>
              <a:rPr lang="hu-HU" sz="3200" dirty="0" smtClean="0">
                <a:latin typeface="Garamond" panose="02020404030301010803" pitchFamily="18" charset="0"/>
              </a:rPr>
              <a:t/>
            </a:r>
            <a:br>
              <a:rPr lang="hu-HU" sz="3200" dirty="0" smtClean="0">
                <a:latin typeface="Garamond" panose="02020404030301010803" pitchFamily="18" charset="0"/>
              </a:rPr>
            </a:br>
            <a:r>
              <a:rPr lang="hu-HU" sz="3200" dirty="0" smtClean="0">
                <a:latin typeface="Garamond" panose="02020404030301010803" pitchFamily="18" charset="0"/>
              </a:rPr>
              <a:t>az Amerikai Kuckót</a:t>
            </a:r>
            <a:r>
              <a:rPr lang="hu-HU" sz="3200" dirty="0">
                <a:latin typeface="Garamond" panose="02020404030301010803" pitchFamily="18" charset="0"/>
              </a:rPr>
              <a:t>?</a:t>
            </a:r>
          </a:p>
        </p:txBody>
      </p:sp>
      <p:sp>
        <p:nvSpPr>
          <p:cNvPr id="5" name="Téglalap 4"/>
          <p:cNvSpPr/>
          <p:nvPr/>
        </p:nvSpPr>
        <p:spPr>
          <a:xfrm>
            <a:off x="1154954" y="2338486"/>
            <a:ext cx="14798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400" dirty="0" smtClean="0">
                <a:latin typeface="Garamond" panose="02020404030301010803" pitchFamily="18" charset="0"/>
              </a:rPr>
              <a:t>398 válasz </a:t>
            </a:r>
            <a:endParaRPr lang="hu-HU" sz="2400" dirty="0">
              <a:latin typeface="Garamond" panose="02020404030301010803" pitchFamily="18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979" y="2800151"/>
            <a:ext cx="9122979" cy="3694223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4659087" y="4493373"/>
            <a:ext cx="836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 smtClean="0"/>
              <a:t>2,8%</a:t>
            </a:r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301004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1154954" y="837257"/>
            <a:ext cx="7547612" cy="999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800" b="1" dirty="0" smtClean="0">
                <a:solidFill>
                  <a:schemeClr val="bg1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a) Mennyire elégedett a harmadik emeletre költözött Amerikai Kuckó új kialakításával? </a:t>
            </a:r>
            <a:endParaRPr lang="hu-HU" sz="2400" dirty="0">
              <a:solidFill>
                <a:schemeClr val="bg1"/>
              </a:solidFill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Kép 4" descr="M:\2025\MIT\Könyvtárlátogatói Elégedettségmérő kérdőív_2025\2025-ös Elégedettségi kérdőív kiértékelése\5a_feladat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911" y="2473234"/>
            <a:ext cx="7809186" cy="354919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zövegdoboz 5"/>
          <p:cNvSpPr txBox="1"/>
          <p:nvPr/>
        </p:nvSpPr>
        <p:spPr>
          <a:xfrm>
            <a:off x="1154954" y="2605096"/>
            <a:ext cx="14029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>
                <a:latin typeface="Garamond" panose="02020404030301010803" pitchFamily="18" charset="0"/>
              </a:rPr>
              <a:t>203 válasz</a:t>
            </a:r>
            <a:endParaRPr lang="hu-HU" sz="2400" dirty="0">
              <a:latin typeface="Garamond" panose="02020404030301010803" pitchFamily="18" charset="0"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5416731" y="4109331"/>
            <a:ext cx="3882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dirty="0" smtClean="0"/>
              <a:t>1%</a:t>
            </a:r>
            <a:endParaRPr lang="hu-HU" sz="1200" dirty="0"/>
          </a:p>
        </p:txBody>
      </p:sp>
    </p:spTree>
    <p:extLst>
      <p:ext uri="{BB962C8B-B14F-4D97-AF65-F5344CB8AC3E}">
        <p14:creationId xmlns:p14="http://schemas.microsoft.com/office/powerpoint/2010/main" val="398198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Garamond" panose="02020404030301010803" pitchFamily="18" charset="0"/>
              </a:rPr>
              <a:t>5. b) Ha nem elégedett min változtatna?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6" t="11187" r="2062" b="15635"/>
          <a:stretch/>
        </p:blipFill>
        <p:spPr>
          <a:xfrm>
            <a:off x="2955962" y="2354317"/>
            <a:ext cx="5452314" cy="437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93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2800" dirty="0">
                <a:latin typeface="Garamond" panose="02020404030301010803" pitchFamily="18" charset="0"/>
              </a:rPr>
              <a:t>6. Kérjük, ossza meg velünk könyvtárunk fejlesztését segítő további javaslatait, ötleteit, véleményét! </a:t>
            </a:r>
          </a:p>
        </p:txBody>
      </p:sp>
      <p:sp>
        <p:nvSpPr>
          <p:cNvPr id="4" name="Téglalap 3"/>
          <p:cNvSpPr/>
          <p:nvPr/>
        </p:nvSpPr>
        <p:spPr>
          <a:xfrm>
            <a:off x="824029" y="2020699"/>
            <a:ext cx="14798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400" dirty="0" smtClean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101 válasz </a:t>
            </a:r>
            <a:endParaRPr lang="hu-HU" sz="2400" dirty="0">
              <a:latin typeface="Garamond" panose="02020404030301010803" pitchFamily="18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8" t="9634" r="6494" b="22919"/>
          <a:stretch/>
        </p:blipFill>
        <p:spPr>
          <a:xfrm>
            <a:off x="597040" y="2369152"/>
            <a:ext cx="5475890" cy="4054263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222" y="2369152"/>
            <a:ext cx="4488848" cy="4488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790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Összegzés</a:t>
            </a:r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4876800" y="2469931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2 nagy téma</a:t>
            </a:r>
            <a:endParaRPr lang="hu-HU" dirty="0"/>
          </a:p>
        </p:txBody>
      </p:sp>
      <p:sp>
        <p:nvSpPr>
          <p:cNvPr id="5" name="Lefelé nyíl 4"/>
          <p:cNvSpPr/>
          <p:nvPr/>
        </p:nvSpPr>
        <p:spPr>
          <a:xfrm rot="1945344">
            <a:off x="4858635" y="289541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7612432">
            <a:off x="5889564" y="2898162"/>
            <a:ext cx="731583" cy="920576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 rot="10800000" flipV="1">
            <a:off x="1355834" y="4165279"/>
            <a:ext cx="43314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Földszinti önkiszolgáló pultról készített tájékoztató videókkal kapcsolatos észrevételek</a:t>
            </a:r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 rot="10800000" flipV="1">
            <a:off x="6497757" y="4165279"/>
            <a:ext cx="4414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 folyóirat-olvasó új helye és </a:t>
            </a:r>
          </a:p>
          <a:p>
            <a:r>
              <a:rPr lang="hu-HU" dirty="0"/>
              <a:t>a</a:t>
            </a:r>
            <a:r>
              <a:rPr lang="hu-HU" dirty="0" smtClean="0"/>
              <a:t>z Amerikai Kuckó kialakításával kapcsolatos elégedettség mérése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22545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Összegzés</a:t>
            </a:r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1154954" y="2722180"/>
            <a:ext cx="9831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A kitöltők nagy része nem ismeri a segédvideóinkat, ám aki ismeri, az hasznosnak tartja.</a:t>
            </a:r>
            <a:endParaRPr lang="hu-HU" dirty="0"/>
          </a:p>
        </p:txBody>
      </p:sp>
      <p:sp>
        <p:nvSpPr>
          <p:cNvPr id="5" name="Lefelé nyíl 4"/>
          <p:cNvSpPr/>
          <p:nvPr/>
        </p:nvSpPr>
        <p:spPr>
          <a:xfrm>
            <a:off x="5728138" y="3436883"/>
            <a:ext cx="283779" cy="5780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2430148" y="4175657"/>
            <a:ext cx="7550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Kell még segédvideót készíteni + nagyobb reklám a meglévőknek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28492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Összegzés</a:t>
            </a:r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1154954" y="3174124"/>
            <a:ext cx="93875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A válaszadók nagy része elégedett az új folyóirat-olvasóval és a Kuckó új helyével.</a:t>
            </a:r>
          </a:p>
          <a:p>
            <a:r>
              <a:rPr lang="hu-HU" dirty="0" smtClean="0"/>
              <a:t>A kitöltők zöme nem járt még az Amerikai Kuckóban.</a:t>
            </a:r>
            <a:endParaRPr lang="hu-HU" dirty="0"/>
          </a:p>
        </p:txBody>
      </p:sp>
      <p:sp>
        <p:nvSpPr>
          <p:cNvPr id="5" name="Lefelé nyíl 4"/>
          <p:cNvSpPr/>
          <p:nvPr/>
        </p:nvSpPr>
        <p:spPr>
          <a:xfrm>
            <a:off x="5412828" y="4078014"/>
            <a:ext cx="273269" cy="5990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3728290" y="4898284"/>
            <a:ext cx="3642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Nagyobb reklám az </a:t>
            </a:r>
            <a:r>
              <a:rPr lang="hu-HU" dirty="0" err="1" smtClean="0"/>
              <a:t>AMC-nek</a:t>
            </a:r>
            <a:r>
              <a:rPr lang="hu-HU" dirty="0" smtClean="0"/>
              <a:t>.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910471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Következtetések, javaslatok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Önkiszolgáló pult melletti TV-n videó lejátszása (segédanyag)</a:t>
            </a:r>
          </a:p>
          <a:p>
            <a:r>
              <a:rPr lang="hu-HU" dirty="0" smtClean="0"/>
              <a:t>Hamarosan a honlapon: Tamás által írt összegző válasz az olvasók által felmerült igényekre, problémákra </a:t>
            </a:r>
          </a:p>
          <a:p>
            <a:r>
              <a:rPr lang="hu-HU" dirty="0" smtClean="0"/>
              <a:t>Több közvetlen kommunikáció az olvasóval </a:t>
            </a:r>
          </a:p>
          <a:p>
            <a:r>
              <a:rPr lang="hu-HU" dirty="0"/>
              <a:t>L</a:t>
            </a:r>
            <a:r>
              <a:rPr lang="hu-HU" dirty="0" smtClean="0"/>
              <a:t>eporelló </a:t>
            </a:r>
            <a:r>
              <a:rPr lang="hu-HU" dirty="0" smtClean="0"/>
              <a:t>leírás/bemutatás a könyvtár részlegeiről, bemutató videók</a:t>
            </a:r>
          </a:p>
          <a:p>
            <a:r>
              <a:rPr lang="hu-HU" dirty="0" smtClean="0"/>
              <a:t>Tudtad sorozat folytatása</a:t>
            </a:r>
          </a:p>
          <a:p>
            <a:r>
              <a:rPr lang="hu-HU" dirty="0" smtClean="0"/>
              <a:t>Gyereksziget visszaállításával foglalkozni</a:t>
            </a:r>
          </a:p>
          <a:p>
            <a:r>
              <a:rPr lang="hu-HU" dirty="0" smtClean="0"/>
              <a:t>Folyóirat-olvasó barátságosabbá </a:t>
            </a:r>
            <a:r>
              <a:rPr lang="hu-HU" dirty="0" smtClean="0"/>
              <a:t>tétele, tér kitöltése?</a:t>
            </a:r>
            <a:endParaRPr lang="hu-HU" dirty="0" smtClean="0"/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88" r="9122" b="51819"/>
          <a:stretch/>
        </p:blipFill>
        <p:spPr>
          <a:xfrm rot="632717">
            <a:off x="9361876" y="3759753"/>
            <a:ext cx="2589092" cy="162449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17" t="48759" r="19050"/>
          <a:stretch/>
        </p:blipFill>
        <p:spPr>
          <a:xfrm>
            <a:off x="7454537" y="4685189"/>
            <a:ext cx="1923394" cy="184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6617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anácsterem">
  <a:themeElements>
    <a:clrScheme name="Tanácsterem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FFCB"/>
      </a:folHlink>
    </a:clrScheme>
    <a:fontScheme name="Tanácstere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anácstere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TM02900722[[fn=Tanácsterem]]</Template>
  <TotalTime>1239</TotalTime>
  <Words>365</Words>
  <Application>Microsoft Office PowerPoint</Application>
  <PresentationFormat>Szélesvásznú</PresentationFormat>
  <Paragraphs>48</Paragraphs>
  <Slides>15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22" baseType="lpstr">
      <vt:lpstr>Arial</vt:lpstr>
      <vt:lpstr>Calibri</vt:lpstr>
      <vt:lpstr>Century Gothic</vt:lpstr>
      <vt:lpstr>Garamond</vt:lpstr>
      <vt:lpstr>Times New Roman</vt:lpstr>
      <vt:lpstr>Wingdings 3</vt:lpstr>
      <vt:lpstr>Tanácsterem</vt:lpstr>
      <vt:lpstr>Kommunikációs csoport  Könyvtárlátogatói elégedettség-  és igényfelmérés kiértékelése</vt:lpstr>
      <vt:lpstr>A kérdőív célja</vt:lpstr>
      <vt:lpstr>1. Találkozott-e már a földszinti önkiszolgáló pultról készített tájékoztató videóinkkal? </vt:lpstr>
      <vt:lpstr>2. a) Amennyiben találkozott az említett tájékoztató videókkal, mennyire ítélte meg hasznosnak?</vt:lpstr>
      <vt:lpstr>2. b) Ha nem találta hasznosnak, mi ennek az oka, illetve milyen egyéb segédletet javasol?</vt:lpstr>
      <vt:lpstr>PowerPoint bemutató</vt:lpstr>
      <vt:lpstr>3.)  Előző felmérésünk eredményeként az Amerikai Kuckó régi helyén egy tágasabb folyóirat-olvasót alakítottunk ki a földszinten.</vt:lpstr>
      <vt:lpstr>4.)  Milyen rendszerességgel látogatja  az Amerikai Kuckót?</vt:lpstr>
      <vt:lpstr>PowerPoint bemutató</vt:lpstr>
      <vt:lpstr>5. b) Ha nem elégedett min változtatna?</vt:lpstr>
      <vt:lpstr>6. Kérjük, ossza meg velünk könyvtárunk fejlesztését segítő további javaslatait, ötleteit, véleményét! </vt:lpstr>
      <vt:lpstr>Összegzés</vt:lpstr>
      <vt:lpstr>Összegzés</vt:lpstr>
      <vt:lpstr>Összegzés</vt:lpstr>
      <vt:lpstr>Következtetések, javaslatok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Könyvtárlátogatói elégedettség-  és igényfelmérés kiértékelése</dc:title>
  <dc:creator>bnbernadett</dc:creator>
  <cp:lastModifiedBy>meszaros.istvan</cp:lastModifiedBy>
  <cp:revision>35</cp:revision>
  <dcterms:created xsi:type="dcterms:W3CDTF">2025-11-25T07:22:24Z</dcterms:created>
  <dcterms:modified xsi:type="dcterms:W3CDTF">2025-12-01T08:13:20Z</dcterms:modified>
</cp:coreProperties>
</file>